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306" r:id="rId2"/>
    <p:sldId id="845" r:id="rId3"/>
    <p:sldId id="831" r:id="rId4"/>
    <p:sldId id="868" r:id="rId5"/>
    <p:sldId id="869" r:id="rId6"/>
    <p:sldId id="870" r:id="rId7"/>
    <p:sldId id="871" r:id="rId8"/>
    <p:sldId id="872" r:id="rId9"/>
    <p:sldId id="873" r:id="rId10"/>
    <p:sldId id="874" r:id="rId11"/>
    <p:sldId id="875" r:id="rId12"/>
    <p:sldId id="876" r:id="rId13"/>
    <p:sldId id="877" r:id="rId14"/>
    <p:sldId id="878" r:id="rId15"/>
    <p:sldId id="879" r:id="rId16"/>
    <p:sldId id="880" r:id="rId17"/>
    <p:sldId id="881" r:id="rId18"/>
    <p:sldId id="882" r:id="rId19"/>
    <p:sldId id="885" r:id="rId20"/>
    <p:sldId id="886" r:id="rId21"/>
    <p:sldId id="887" r:id="rId22"/>
    <p:sldId id="888" r:id="rId23"/>
    <p:sldId id="895" r:id="rId24"/>
    <p:sldId id="801" r:id="rId25"/>
    <p:sldId id="891" r:id="rId26"/>
    <p:sldId id="892" r:id="rId27"/>
    <p:sldId id="893" r:id="rId28"/>
    <p:sldId id="894" r:id="rId29"/>
  </p:sldIdLst>
  <p:sldSz cx="9144000" cy="6858000" type="screen4x3"/>
  <p:notesSz cx="6858000" cy="9144000"/>
  <p:defaultTextStyle>
    <a:defPPr>
      <a:defRPr lang="en-US"/>
    </a:defPPr>
    <a:lvl1pPr marL="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414FF"/>
    <a:srgbClr val="FFFF99"/>
    <a:srgbClr val="02FF04"/>
    <a:srgbClr val="011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5928"/>
  </p:normalViewPr>
  <p:slideViewPr>
    <p:cSldViewPr snapToGrid="0" snapToObjects="1">
      <p:cViewPr varScale="1">
        <p:scale>
          <a:sx n="110" d="100"/>
          <a:sy n="110" d="100"/>
        </p:scale>
        <p:origin x="2056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u="none" dirty="0"/>
            <a:t>Course Overview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Introduction to C Language</a:t>
          </a: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2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2"/>
      <dgm:spPr/>
    </dgm:pt>
    <dgm:pt modelId="{9C6C1869-E7B2-4FB9-A22B-16BADC04A189}" type="pres">
      <dgm:prSet presAssocID="{BE1645D6-1611-4DF4-8DF3-EEC32D8C4F8A}" presName="dstNode" presStyleLbl="node1" presStyleIdx="0" presStyleCnt="2"/>
      <dgm:spPr/>
    </dgm:pt>
    <dgm:pt modelId="{0E8E8CAC-8A02-46F6-8C6B-75E3BA86EFCF}" type="pres">
      <dgm:prSet presAssocID="{1639CA94-34C3-4B9C-92E1-C13864A4BA19}" presName="text_1" presStyleLbl="node1" presStyleIdx="0" presStyleCnt="2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2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2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2"/>
      <dgm:spPr>
        <a:solidFill>
          <a:srgbClr val="FFC000"/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u="none" dirty="0"/>
            <a:t>Course Overview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Introduction to C Language</a:t>
          </a: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2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2"/>
      <dgm:spPr/>
    </dgm:pt>
    <dgm:pt modelId="{9C6C1869-E7B2-4FB9-A22B-16BADC04A189}" type="pres">
      <dgm:prSet presAssocID="{BE1645D6-1611-4DF4-8DF3-EEC32D8C4F8A}" presName="dstNode" presStyleLbl="node1" presStyleIdx="0" presStyleCnt="2"/>
      <dgm:spPr/>
    </dgm:pt>
    <dgm:pt modelId="{0E8E8CAC-8A02-46F6-8C6B-75E3BA86EFCF}" type="pres">
      <dgm:prSet presAssocID="{1639CA94-34C3-4B9C-92E1-C13864A4BA19}" presName="text_1" presStyleLbl="node1" presStyleIdx="0" presStyleCnt="2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2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2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2"/>
      <dgm:spPr>
        <a:solidFill>
          <a:srgbClr val="FFC000"/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3706331" y="-573319"/>
          <a:ext cx="4448498" cy="4448498"/>
        </a:xfrm>
        <a:prstGeom prst="blockArc">
          <a:avLst>
            <a:gd name="adj1" fmla="val 18900000"/>
            <a:gd name="adj2" fmla="val 2700000"/>
            <a:gd name="adj3" fmla="val 486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606964" y="471703"/>
          <a:ext cx="3712580" cy="94327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72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u="none" kern="1200" dirty="0"/>
            <a:t>Course Overview</a:t>
          </a:r>
          <a:endParaRPr lang="en-US" sz="2800" b="0" u="none" kern="1200" dirty="0"/>
        </a:p>
      </dsp:txBody>
      <dsp:txXfrm>
        <a:off x="606964" y="471703"/>
        <a:ext cx="3712580" cy="943275"/>
      </dsp:txXfrm>
    </dsp:sp>
    <dsp:sp modelId="{485F26A9-AA94-4ADA-AC54-FB58E0E0ED28}">
      <dsp:nvSpPr>
        <dsp:cNvPr id="0" name=""/>
        <dsp:cNvSpPr/>
      </dsp:nvSpPr>
      <dsp:spPr>
        <a:xfrm>
          <a:off x="17417" y="353794"/>
          <a:ext cx="1179093" cy="1179093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606964" y="1886880"/>
          <a:ext cx="3712580" cy="94327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72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Introduction to C Language</a:t>
          </a:r>
        </a:p>
      </dsp:txBody>
      <dsp:txXfrm>
        <a:off x="606964" y="1886880"/>
        <a:ext cx="3712580" cy="943275"/>
      </dsp:txXfrm>
    </dsp:sp>
    <dsp:sp modelId="{6E8EBA03-6BA2-4E70-A548-59B77127E6F5}">
      <dsp:nvSpPr>
        <dsp:cNvPr id="0" name=""/>
        <dsp:cNvSpPr/>
      </dsp:nvSpPr>
      <dsp:spPr>
        <a:xfrm>
          <a:off x="17417" y="1768970"/>
          <a:ext cx="1179093" cy="117909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3706331" y="-573319"/>
          <a:ext cx="4448498" cy="4448498"/>
        </a:xfrm>
        <a:prstGeom prst="blockArc">
          <a:avLst>
            <a:gd name="adj1" fmla="val 18900000"/>
            <a:gd name="adj2" fmla="val 2700000"/>
            <a:gd name="adj3" fmla="val 486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606964" y="471703"/>
          <a:ext cx="3712580" cy="94327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72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u="none" kern="1200" dirty="0"/>
            <a:t>Course Overview</a:t>
          </a:r>
          <a:endParaRPr lang="en-US" sz="2800" b="0" u="none" kern="1200" dirty="0"/>
        </a:p>
      </dsp:txBody>
      <dsp:txXfrm>
        <a:off x="606964" y="471703"/>
        <a:ext cx="3712580" cy="943275"/>
      </dsp:txXfrm>
    </dsp:sp>
    <dsp:sp modelId="{485F26A9-AA94-4ADA-AC54-FB58E0E0ED28}">
      <dsp:nvSpPr>
        <dsp:cNvPr id="0" name=""/>
        <dsp:cNvSpPr/>
      </dsp:nvSpPr>
      <dsp:spPr>
        <a:xfrm>
          <a:off x="17417" y="353794"/>
          <a:ext cx="1179093" cy="1179093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606964" y="1886880"/>
          <a:ext cx="3712580" cy="94327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72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Introduction to C Language</a:t>
          </a:r>
        </a:p>
      </dsp:txBody>
      <dsp:txXfrm>
        <a:off x="606964" y="1886880"/>
        <a:ext cx="3712580" cy="943275"/>
      </dsp:txXfrm>
    </dsp:sp>
    <dsp:sp modelId="{6E8EBA03-6BA2-4E70-A548-59B77127E6F5}">
      <dsp:nvSpPr>
        <dsp:cNvPr id="0" name=""/>
        <dsp:cNvSpPr/>
      </dsp:nvSpPr>
      <dsp:spPr>
        <a:xfrm>
          <a:off x="17417" y="1768970"/>
          <a:ext cx="1179093" cy="117909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18123-AC5B-A645-A661-4E8888C9DB87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BD845-30BB-974D-9E31-7E1EF9DB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2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11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14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12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98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33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14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17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15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52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16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39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17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6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18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7353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19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42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20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108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7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21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7106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22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6802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187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24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18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25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26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27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4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28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4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0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5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14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6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56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7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33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8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41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9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10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74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5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9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4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15EF1-D141-FF4C-8600-A923177FAEF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37716" y="2914079"/>
            <a:ext cx="7394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Course Overview &amp; Introduction to 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06490" y="4881630"/>
            <a:ext cx="56396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Lecture 1, Monday January 25, 2021</a:t>
            </a:r>
          </a:p>
          <a:p>
            <a:pPr algn="ctr"/>
            <a:endParaRPr lang="en-US" sz="20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Dr. Ayman ALJARBOUH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1063" y="268385"/>
            <a:ext cx="8388628" cy="1533916"/>
          </a:xfrm>
          <a:prstGeom prst="roundRect">
            <a:avLst/>
          </a:prstGeom>
          <a:solidFill>
            <a:srgbClr val="011774"/>
          </a:solidFill>
          <a:effectLst>
            <a:outerShdw blurRad="50800" dist="762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8855" y="531455"/>
            <a:ext cx="53672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AvenirNext-Regular" charset="0"/>
              </a:rPr>
              <a:t>Programming II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AvenirNext-Regular" charset="0"/>
              </a:rPr>
              <a:t>(C Programming Language)</a:t>
            </a:r>
          </a:p>
        </p:txBody>
      </p:sp>
    </p:spTree>
    <p:extLst>
      <p:ext uri="{BB962C8B-B14F-4D97-AF65-F5344CB8AC3E}">
        <p14:creationId xmlns:p14="http://schemas.microsoft.com/office/powerpoint/2010/main" val="141880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E9703-2819-AC40-A387-2CB7181D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285461"/>
            <a:ext cx="3501189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41FC-9C78-E346-9DEE-CDBEA55B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1705389"/>
            <a:ext cx="3386826" cy="49240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90AD4-3EC8-F946-BCAC-B996AA7BB386}"/>
              </a:ext>
            </a:extLst>
          </p:cNvPr>
          <p:cNvSpPr/>
          <p:nvPr/>
        </p:nvSpPr>
        <p:spPr>
          <a:xfrm>
            <a:off x="1100255" y="1336057"/>
            <a:ext cx="2083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 Program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B115D-8A1F-9C48-A4BD-9F5FF095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2" y="1829478"/>
            <a:ext cx="3197379" cy="4675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691E3-83DB-5348-89CB-9464B0D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51" y="1285461"/>
            <a:ext cx="5033225" cy="54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0D9D6-61EE-9A4E-A7B3-1C332C40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589" y="1705389"/>
            <a:ext cx="4917387" cy="4924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3AB35-19ED-B742-8F48-A1876793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409" y="1829478"/>
            <a:ext cx="4813746" cy="46758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88580-4809-4A4B-9CA8-174B98F8898B}"/>
              </a:ext>
            </a:extLst>
          </p:cNvPr>
          <p:cNvSpPr/>
          <p:nvPr/>
        </p:nvSpPr>
        <p:spPr>
          <a:xfrm>
            <a:off x="5919248" y="1336056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686768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 program basically has the following form:</a:t>
            </a:r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Comments: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Used to give additional useful information inside a C Program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All the comments will be put inside /*...*/</a:t>
            </a:r>
          </a:p>
          <a:p>
            <a:pPr marL="457189" lvl="1" indent="0">
              <a:buNone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Pre-processor Commands: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They tell the compiler to do pre-processing before doing actual compilation</a:t>
            </a:r>
          </a:p>
          <a:p>
            <a:pPr marL="457189" lvl="1" indent="0">
              <a:buNone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Functions: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Every C Program will have one or more functions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There is one mandatory function which is called main() function</a:t>
            </a:r>
          </a:p>
          <a:p>
            <a:pPr lvl="1">
              <a:buFont typeface="Wingdings" pitchFamily="2" charset="2"/>
              <a:buChar char="§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526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 program basically has the following form:</a:t>
            </a:r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Variables: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Used to hold numbers, strings and complex data for manipulation</a:t>
            </a:r>
          </a:p>
          <a:p>
            <a:pPr lvl="1">
              <a:buFont typeface="Wingdings" pitchFamily="2" charset="2"/>
              <a:buChar char="§"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Statements &amp; Expressions: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Expressions combine variables and constants to create new values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Statements are expressions, assignments, function calls, or control flow statements which make up C programs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9A8DE8-3A6E-AD49-961E-A9CA7EF4F301}"/>
              </a:ext>
            </a:extLst>
          </p:cNvPr>
          <p:cNvSpPr/>
          <p:nvPr/>
        </p:nvSpPr>
        <p:spPr>
          <a:xfrm>
            <a:off x="762000" y="4782207"/>
            <a:ext cx="7772400" cy="19052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Note: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 language is a case sensitive programming language. It means in C, </a:t>
            </a:r>
            <a:r>
              <a:rPr lang="en-GB" dirty="0" err="1"/>
              <a:t>printf</a:t>
            </a:r>
            <a:r>
              <a:rPr lang="en-GB" dirty="0"/>
              <a:t>() and </a:t>
            </a:r>
            <a:r>
              <a:rPr lang="en-GB" dirty="0" err="1"/>
              <a:t>Printf</a:t>
            </a:r>
            <a:r>
              <a:rPr lang="en-GB" dirty="0"/>
              <a:t>() will have different meanings</a:t>
            </a:r>
          </a:p>
          <a:p>
            <a:pPr marL="285750" indent="-285750">
              <a:buFont typeface="+mj-lt"/>
              <a:buAutoNum type="arabicPeriod"/>
            </a:pPr>
            <a:endParaRPr lang="en-GB" sz="600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End of each C statement must be marked with a semicolon (;)</a:t>
            </a:r>
          </a:p>
          <a:p>
            <a:pPr marL="285750" indent="-285750">
              <a:buFont typeface="+mj-lt"/>
              <a:buAutoNum type="arabicPeriod"/>
            </a:pPr>
            <a:endParaRPr lang="en-GB" sz="600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Multiple statements can be written in the same line</a:t>
            </a:r>
          </a:p>
        </p:txBody>
      </p:sp>
    </p:spTree>
    <p:extLst>
      <p:ext uri="{BB962C8B-B14F-4D97-AF65-F5344CB8AC3E}">
        <p14:creationId xmlns:p14="http://schemas.microsoft.com/office/powerpoint/2010/main" val="1991270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 program basically has the following form:</a:t>
            </a:r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Variables: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Used to hold numbers, strings and complex data for manipulation</a:t>
            </a:r>
          </a:p>
          <a:p>
            <a:pPr lvl="1">
              <a:buFont typeface="Wingdings" pitchFamily="2" charset="2"/>
              <a:buChar char="§"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Statements &amp; Expressions: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Expressions combine variables and constants to create new values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Statements are expressions, assignments, function calls, or control flow statements which make up C programs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9A8DE8-3A6E-AD49-961E-A9CA7EF4F301}"/>
              </a:ext>
            </a:extLst>
          </p:cNvPr>
          <p:cNvSpPr/>
          <p:nvPr/>
        </p:nvSpPr>
        <p:spPr>
          <a:xfrm>
            <a:off x="762000" y="4782207"/>
            <a:ext cx="7772400" cy="19052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Note: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C White Spaces (tab space and space bar) are ignored</a:t>
            </a:r>
          </a:p>
          <a:p>
            <a:pPr marL="285750" indent="-285750">
              <a:buFont typeface="+mj-lt"/>
              <a:buAutoNum type="arabicPeriod" startAt="4"/>
            </a:pPr>
            <a:endParaRPr lang="en-GB" sz="600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Statements can continue over multiple lines</a:t>
            </a:r>
          </a:p>
          <a:p>
            <a:pPr marL="342900" indent="-342900">
              <a:buFont typeface="+mj-lt"/>
              <a:buAutoNum type="arabicPeriod" startAt="4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3232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code that would print the words “Hello World” looks like: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82AF6-AB98-5E4E-91FB-8B0B335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757313"/>
            <a:ext cx="4224319" cy="501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1578F-0799-0949-9C1C-A8C7FCA6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2191871"/>
            <a:ext cx="4123174" cy="4437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7D655F-561B-D24D-A1A8-750C7EE536F5}"/>
              </a:ext>
            </a:extLst>
          </p:cNvPr>
          <p:cNvSpPr/>
          <p:nvPr/>
        </p:nvSpPr>
        <p:spPr>
          <a:xfrm>
            <a:off x="1449879" y="1804840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DC4DD-EFD5-F048-AAAC-7A664C6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77034"/>
            <a:ext cx="3968932" cy="3194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610EBD-07E1-4546-9024-622513B82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330" y="2324898"/>
            <a:ext cx="1816176" cy="17233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A0C404-5C48-F145-8FBA-60205FBB51F6}"/>
              </a:ext>
            </a:extLst>
          </p:cNvPr>
          <p:cNvSpPr/>
          <p:nvPr/>
        </p:nvSpPr>
        <p:spPr>
          <a:xfrm>
            <a:off x="4916725" y="4048280"/>
            <a:ext cx="37752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0414FF"/>
                </a:solidFill>
              </a:rPr>
              <a:t>The text inside </a:t>
            </a:r>
            <a:r>
              <a:rPr lang="en-FR" dirty="0">
                <a:solidFill>
                  <a:srgbClr val="FF0000"/>
                </a:solidFill>
              </a:rPr>
              <a:t>/*...*/</a:t>
            </a:r>
            <a:r>
              <a:rPr lang="en-FR" dirty="0">
                <a:solidFill>
                  <a:srgbClr val="0414FF"/>
                </a:solidFill>
              </a:rPr>
              <a:t> will be ignored by the compiler and it has been put to add additional comments in the program. So such lines are called comments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2274972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code that would print the words “Hello World” looks like: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82AF6-AB98-5E4E-91FB-8B0B335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757313"/>
            <a:ext cx="4224319" cy="501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1578F-0799-0949-9C1C-A8C7FCA6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2191871"/>
            <a:ext cx="4123174" cy="4437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7D655F-561B-D24D-A1A8-750C7EE536F5}"/>
              </a:ext>
            </a:extLst>
          </p:cNvPr>
          <p:cNvSpPr/>
          <p:nvPr/>
        </p:nvSpPr>
        <p:spPr>
          <a:xfrm>
            <a:off x="1449879" y="1804840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DC4DD-EFD5-F048-AAAC-7A664C6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77034"/>
            <a:ext cx="3968932" cy="319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A62E07-0585-6E4D-8B1B-D1E4D8F1359E}"/>
              </a:ext>
            </a:extLst>
          </p:cNvPr>
          <p:cNvSpPr/>
          <p:nvPr/>
        </p:nvSpPr>
        <p:spPr>
          <a:xfrm>
            <a:off x="4919885" y="4048283"/>
            <a:ext cx="37752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14FF"/>
                </a:solidFill>
              </a:rPr>
              <a:t>The first line of the program </a:t>
            </a:r>
            <a:r>
              <a:rPr lang="en-GB" dirty="0">
                <a:solidFill>
                  <a:srgbClr val="FF0000"/>
                </a:solidFill>
              </a:rPr>
              <a:t>#include &lt;</a:t>
            </a:r>
            <a:r>
              <a:rPr lang="en-GB" dirty="0" err="1">
                <a:solidFill>
                  <a:srgbClr val="FF0000"/>
                </a:solidFill>
              </a:rPr>
              <a:t>stdio.h</a:t>
            </a:r>
            <a:r>
              <a:rPr lang="en-GB" dirty="0">
                <a:solidFill>
                  <a:srgbClr val="FF0000"/>
                </a:solidFill>
              </a:rPr>
              <a:t>&gt; </a:t>
            </a:r>
            <a:r>
              <a:rPr lang="en-GB" dirty="0">
                <a:solidFill>
                  <a:srgbClr val="0414FF"/>
                </a:solidFill>
              </a:rPr>
              <a:t>is a pre-processor command, which tells a C compiler to include </a:t>
            </a:r>
            <a:r>
              <a:rPr lang="en-GB" dirty="0" err="1">
                <a:solidFill>
                  <a:srgbClr val="0414FF"/>
                </a:solidFill>
              </a:rPr>
              <a:t>stdio.h</a:t>
            </a:r>
            <a:r>
              <a:rPr lang="en-GB" dirty="0">
                <a:solidFill>
                  <a:srgbClr val="0414FF"/>
                </a:solidFill>
              </a:rPr>
              <a:t> file before going to actual compilation. we are using </a:t>
            </a:r>
            <a:r>
              <a:rPr lang="en-GB" dirty="0" err="1">
                <a:solidFill>
                  <a:srgbClr val="0414FF"/>
                </a:solidFill>
              </a:rPr>
              <a:t>printf</a:t>
            </a:r>
            <a:r>
              <a:rPr lang="en-GB" dirty="0">
                <a:solidFill>
                  <a:srgbClr val="0414FF"/>
                </a:solidFill>
              </a:rPr>
              <a:t>() from </a:t>
            </a:r>
            <a:r>
              <a:rPr lang="en-GB" dirty="0" err="1">
                <a:solidFill>
                  <a:srgbClr val="0414FF"/>
                </a:solidFill>
              </a:rPr>
              <a:t>stdio.h</a:t>
            </a:r>
            <a:r>
              <a:rPr lang="en-GB" dirty="0">
                <a:solidFill>
                  <a:srgbClr val="0414FF"/>
                </a:solidFill>
              </a:rPr>
              <a:t> header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666B6-E126-0140-B8F4-528F39E23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247" y="3429000"/>
            <a:ext cx="3168195" cy="5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28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code that would print the words “Hello World” looks like: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82AF6-AB98-5E4E-91FB-8B0B335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757313"/>
            <a:ext cx="4224319" cy="501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1578F-0799-0949-9C1C-A8C7FCA6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2191871"/>
            <a:ext cx="4123174" cy="4437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7D655F-561B-D24D-A1A8-750C7EE536F5}"/>
              </a:ext>
            </a:extLst>
          </p:cNvPr>
          <p:cNvSpPr/>
          <p:nvPr/>
        </p:nvSpPr>
        <p:spPr>
          <a:xfrm>
            <a:off x="1449879" y="1804840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DC4DD-EFD5-F048-AAAC-7A664C6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77034"/>
            <a:ext cx="3968932" cy="319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A62E07-0585-6E4D-8B1B-D1E4D8F1359E}"/>
              </a:ext>
            </a:extLst>
          </p:cNvPr>
          <p:cNvSpPr/>
          <p:nvPr/>
        </p:nvSpPr>
        <p:spPr>
          <a:xfrm>
            <a:off x="4969824" y="4517404"/>
            <a:ext cx="37752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14FF"/>
                </a:solidFill>
              </a:rPr>
              <a:t>The next line </a:t>
            </a:r>
            <a:r>
              <a:rPr lang="en-GB" dirty="0">
                <a:solidFill>
                  <a:srgbClr val="FF0000"/>
                </a:solidFill>
              </a:rPr>
              <a:t>int main() </a:t>
            </a:r>
            <a:r>
              <a:rPr lang="en-GB" dirty="0">
                <a:solidFill>
                  <a:srgbClr val="0414FF"/>
                </a:solidFill>
              </a:rPr>
              <a:t>is the main function where the program execution begins. The curly open and close braces </a:t>
            </a:r>
            <a:r>
              <a:rPr lang="en-GB" dirty="0">
                <a:solidFill>
                  <a:srgbClr val="FF0000"/>
                </a:solidFill>
              </a:rPr>
              <a:t>{}</a:t>
            </a:r>
            <a:r>
              <a:rPr lang="en-GB" dirty="0">
                <a:solidFill>
                  <a:srgbClr val="0414FF"/>
                </a:solidFill>
              </a:rPr>
              <a:t> define the scope of the main() function, means main() function’s boundaries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666B6-E126-0140-B8F4-528F39E23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045" y="3936376"/>
            <a:ext cx="4426249" cy="5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704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code that would print the words “Hello World” looks like: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82AF6-AB98-5E4E-91FB-8B0B335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757313"/>
            <a:ext cx="4224319" cy="501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1578F-0799-0949-9C1C-A8C7FCA6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2191871"/>
            <a:ext cx="4123174" cy="4437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7D655F-561B-D24D-A1A8-750C7EE536F5}"/>
              </a:ext>
            </a:extLst>
          </p:cNvPr>
          <p:cNvSpPr/>
          <p:nvPr/>
        </p:nvSpPr>
        <p:spPr>
          <a:xfrm>
            <a:off x="1449879" y="1804840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DC4DD-EFD5-F048-AAAC-7A664C6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77034"/>
            <a:ext cx="3968932" cy="319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A62E07-0585-6E4D-8B1B-D1E4D8F1359E}"/>
              </a:ext>
            </a:extLst>
          </p:cNvPr>
          <p:cNvSpPr/>
          <p:nvPr/>
        </p:nvSpPr>
        <p:spPr>
          <a:xfrm>
            <a:off x="4969824" y="4517404"/>
            <a:ext cx="37752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14FF"/>
                </a:solidFill>
              </a:rPr>
              <a:t>The next line </a:t>
            </a:r>
            <a:r>
              <a:rPr lang="en-GB" dirty="0" err="1">
                <a:solidFill>
                  <a:srgbClr val="FF0000"/>
                </a:solidFill>
              </a:rPr>
              <a:t>printf</a:t>
            </a:r>
            <a:r>
              <a:rPr lang="en-GB" dirty="0">
                <a:solidFill>
                  <a:srgbClr val="FF0000"/>
                </a:solidFill>
              </a:rPr>
              <a:t>(...) </a:t>
            </a:r>
            <a:r>
              <a:rPr lang="en-GB" dirty="0">
                <a:solidFill>
                  <a:srgbClr val="0414FF"/>
                </a:solidFill>
              </a:rPr>
              <a:t>is another function available in C which causes the message “Hello World” to be displayed. All program statements in C must be terminated by a semicolon </a:t>
            </a:r>
            <a:r>
              <a:rPr lang="en-GB" dirty="0">
                <a:solidFill>
                  <a:srgbClr val="FF0000"/>
                </a:solidFill>
              </a:rPr>
              <a:t>;</a:t>
            </a:r>
            <a:endParaRPr lang="en-GB" dirty="0">
              <a:solidFill>
                <a:srgbClr val="0414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384A6-C60D-DF41-A89E-E9381D0AB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39" y="4169068"/>
            <a:ext cx="2671124" cy="6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11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Program Structure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 code that would print the words “Hello World” looks like: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82AF6-AB98-5E4E-91FB-8B0B335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7" y="1757313"/>
            <a:ext cx="4224319" cy="501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1578F-0799-0949-9C1C-A8C7FCA6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" y="2191871"/>
            <a:ext cx="4123174" cy="4437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7D655F-561B-D24D-A1A8-750C7EE536F5}"/>
              </a:ext>
            </a:extLst>
          </p:cNvPr>
          <p:cNvSpPr/>
          <p:nvPr/>
        </p:nvSpPr>
        <p:spPr>
          <a:xfrm>
            <a:off x="1449879" y="1804840"/>
            <a:ext cx="97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DC4DD-EFD5-F048-AAAC-7A664C6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77034"/>
            <a:ext cx="3968932" cy="319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A62E07-0585-6E4D-8B1B-D1E4D8F1359E}"/>
              </a:ext>
            </a:extLst>
          </p:cNvPr>
          <p:cNvSpPr/>
          <p:nvPr/>
        </p:nvSpPr>
        <p:spPr>
          <a:xfrm>
            <a:off x="4969824" y="5486397"/>
            <a:ext cx="394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14FF"/>
                </a:solidFill>
              </a:rPr>
              <a:t>The next line </a:t>
            </a:r>
            <a:r>
              <a:rPr lang="en-GB" dirty="0">
                <a:solidFill>
                  <a:srgbClr val="FF0000"/>
                </a:solidFill>
              </a:rPr>
              <a:t>return 0; </a:t>
            </a:r>
            <a:r>
              <a:rPr lang="en-GB" dirty="0">
                <a:solidFill>
                  <a:srgbClr val="0414FF"/>
                </a:solidFill>
              </a:rPr>
              <a:t>terminates the main() function and returns the value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3E619F-7838-5848-B497-D5F493579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052" y="4993763"/>
            <a:ext cx="4426249" cy="5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500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Input 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41033C2-151D-0B43-BE64-9500E18B3B3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C programming, </a:t>
            </a:r>
            <a:r>
              <a:rPr lang="en-GB" sz="2400" dirty="0" err="1">
                <a:solidFill>
                  <a:srgbClr val="00B0F0"/>
                </a:solidFill>
              </a:rPr>
              <a:t>scanf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is used for C input. To use </a:t>
            </a:r>
            <a:r>
              <a:rPr lang="en-GB" sz="2400" dirty="0" err="1">
                <a:solidFill>
                  <a:srgbClr val="00B0F0"/>
                </a:solidFill>
              </a:rPr>
              <a:t>scanf</a:t>
            </a:r>
            <a:r>
              <a:rPr lang="en-GB" sz="2400" dirty="0">
                <a:solidFill>
                  <a:srgbClr val="00B0F0"/>
                </a:solidFill>
              </a:rPr>
              <a:t>()</a:t>
            </a:r>
            <a:r>
              <a:rPr lang="en-GB" sz="2400" dirty="0"/>
              <a:t>, we need to include </a:t>
            </a:r>
            <a:r>
              <a:rPr lang="en-GB" sz="2400" dirty="0" err="1">
                <a:solidFill>
                  <a:srgbClr val="00B0F0"/>
                </a:solidFill>
              </a:rPr>
              <a:t>stdio.h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r>
              <a:rPr lang="en-GB" sz="2400" dirty="0"/>
              <a:t>header file</a:t>
            </a:r>
          </a:p>
          <a:p>
            <a:pPr marL="0" indent="0">
              <a:buNone/>
            </a:pPr>
            <a:endParaRPr lang="en-GB" sz="600" dirty="0"/>
          </a:p>
          <a:p>
            <a:pPr marL="622300" indent="-211138"/>
            <a:r>
              <a:rPr lang="en-GB" sz="2200" b="1" dirty="0"/>
              <a:t>Integer Input</a:t>
            </a:r>
            <a:r>
              <a:rPr lang="en-GB" sz="2200" dirty="0"/>
              <a:t>:  We use </a:t>
            </a:r>
            <a:r>
              <a:rPr lang="en-GB" sz="2200" dirty="0">
                <a:solidFill>
                  <a:srgbClr val="00B0F0"/>
                </a:solidFill>
              </a:rPr>
              <a:t>%d </a:t>
            </a:r>
            <a:r>
              <a:rPr lang="en-GB" sz="2200" dirty="0"/>
              <a:t>format specifier inside the </a:t>
            </a:r>
            <a:r>
              <a:rPr lang="en-GB" sz="2200" dirty="0" err="1">
                <a:solidFill>
                  <a:srgbClr val="00B0F0"/>
                </a:solidFill>
              </a:rPr>
              <a:t>scanf</a:t>
            </a:r>
            <a:r>
              <a:rPr lang="en-GB" sz="2200" dirty="0">
                <a:solidFill>
                  <a:srgbClr val="00B0F0"/>
                </a:solidFill>
              </a:rPr>
              <a:t>() </a:t>
            </a:r>
            <a:r>
              <a:rPr lang="en-GB" sz="2200" dirty="0"/>
              <a:t>function to take </a:t>
            </a:r>
            <a:r>
              <a:rPr lang="en-GB" sz="2200" dirty="0">
                <a:solidFill>
                  <a:srgbClr val="00B0F0"/>
                </a:solidFill>
              </a:rPr>
              <a:t>int</a:t>
            </a:r>
            <a:r>
              <a:rPr lang="en-GB" sz="2200" dirty="0"/>
              <a:t> input from the user</a:t>
            </a:r>
          </a:p>
          <a:p>
            <a:pPr marL="411162" indent="0">
              <a:buNone/>
            </a:pPr>
            <a:endParaRPr lang="en-GB" sz="600" dirty="0"/>
          </a:p>
          <a:p>
            <a:pPr marL="411162" indent="0">
              <a:buNone/>
            </a:pPr>
            <a:r>
              <a:rPr lang="en-GB" sz="2400" b="1" dirty="0"/>
              <a:t>Example: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57D82-6CBD-E348-8AAB-3A764894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52" y="3971066"/>
            <a:ext cx="4269921" cy="26418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205FD8-7C2B-134C-B028-8664443F0DD7}"/>
              </a:ext>
            </a:extLst>
          </p:cNvPr>
          <p:cNvSpPr/>
          <p:nvPr/>
        </p:nvSpPr>
        <p:spPr>
          <a:xfrm>
            <a:off x="5595257" y="3429000"/>
            <a:ext cx="3320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0414FF"/>
                </a:solidFill>
              </a:rPr>
              <a:t>In this example:</a:t>
            </a:r>
          </a:p>
          <a:p>
            <a:r>
              <a:rPr lang="en-FR" dirty="0">
                <a:solidFill>
                  <a:srgbClr val="0414FF"/>
                </a:solidFill>
              </a:rPr>
              <a:t>We have used </a:t>
            </a:r>
            <a:r>
              <a:rPr lang="en-FR" dirty="0">
                <a:solidFill>
                  <a:srgbClr val="FF0000"/>
                </a:solidFill>
              </a:rPr>
              <a:t>&amp;testInteger </a:t>
            </a:r>
            <a:r>
              <a:rPr lang="en-FR" dirty="0">
                <a:solidFill>
                  <a:srgbClr val="0414FF"/>
                </a:solidFill>
              </a:rPr>
              <a:t>inside </a:t>
            </a:r>
            <a:r>
              <a:rPr lang="en-FR" dirty="0">
                <a:solidFill>
                  <a:srgbClr val="FF0000"/>
                </a:solidFill>
              </a:rPr>
              <a:t>scanf()</a:t>
            </a:r>
            <a:r>
              <a:rPr lang="en-FR" dirty="0">
                <a:solidFill>
                  <a:srgbClr val="0414FF"/>
                </a:solidFill>
              </a:rPr>
              <a:t>. It is because &amp;testInteger gets the address of </a:t>
            </a:r>
            <a:r>
              <a:rPr lang="en-FR" dirty="0">
                <a:solidFill>
                  <a:srgbClr val="FF0000"/>
                </a:solidFill>
              </a:rPr>
              <a:t>testInteger</a:t>
            </a:r>
            <a:r>
              <a:rPr lang="en-FR" dirty="0">
                <a:solidFill>
                  <a:srgbClr val="0414FF"/>
                </a:solidFill>
              </a:rPr>
              <a:t>, and the value entered by the user is stored in that address</a:t>
            </a:r>
          </a:p>
        </p:txBody>
      </p:sp>
    </p:spTree>
    <p:extLst>
      <p:ext uri="{BB962C8B-B14F-4D97-AF65-F5344CB8AC3E}">
        <p14:creationId xmlns:p14="http://schemas.microsoft.com/office/powerpoint/2010/main" val="2057168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641156316"/>
              </p:ext>
            </p:extLst>
          </p:nvPr>
        </p:nvGraphicFramePr>
        <p:xfrm>
          <a:off x="2434900" y="1892993"/>
          <a:ext cx="4336962" cy="330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90380" y="2321004"/>
            <a:ext cx="842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60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Input 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41033C2-151D-0B43-BE64-9500E18B3B3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C programming, </a:t>
            </a:r>
            <a:r>
              <a:rPr lang="en-GB" sz="2400" dirty="0" err="1">
                <a:solidFill>
                  <a:srgbClr val="00B0F0"/>
                </a:solidFill>
              </a:rPr>
              <a:t>scanf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is used for C input. To use </a:t>
            </a:r>
            <a:r>
              <a:rPr lang="en-GB" sz="2400" dirty="0" err="1">
                <a:solidFill>
                  <a:srgbClr val="00B0F0"/>
                </a:solidFill>
              </a:rPr>
              <a:t>scanf</a:t>
            </a:r>
            <a:r>
              <a:rPr lang="en-GB" sz="2400" dirty="0">
                <a:solidFill>
                  <a:srgbClr val="00B0F0"/>
                </a:solidFill>
              </a:rPr>
              <a:t>()</a:t>
            </a:r>
            <a:r>
              <a:rPr lang="en-GB" sz="2400" dirty="0"/>
              <a:t>, we need to include </a:t>
            </a:r>
            <a:r>
              <a:rPr lang="en-GB" sz="2400" dirty="0" err="1">
                <a:solidFill>
                  <a:srgbClr val="00B0F0"/>
                </a:solidFill>
              </a:rPr>
              <a:t>stdio.h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r>
              <a:rPr lang="en-GB" sz="2400" dirty="0"/>
              <a:t>header file</a:t>
            </a:r>
          </a:p>
          <a:p>
            <a:pPr marL="0" indent="0">
              <a:buNone/>
            </a:pPr>
            <a:endParaRPr lang="en-GB" sz="600" dirty="0"/>
          </a:p>
          <a:p>
            <a:pPr marL="622300" indent="-211138"/>
            <a:r>
              <a:rPr lang="en-GB" sz="2200" b="1" dirty="0"/>
              <a:t>Float &amp; Double Input</a:t>
            </a:r>
            <a:r>
              <a:rPr lang="en-GB" sz="2200" dirty="0"/>
              <a:t>:  We use </a:t>
            </a:r>
            <a:r>
              <a:rPr lang="en-GB" sz="2200" dirty="0">
                <a:solidFill>
                  <a:srgbClr val="00B0F0"/>
                </a:solidFill>
              </a:rPr>
              <a:t>%f</a:t>
            </a:r>
            <a:r>
              <a:rPr lang="en-GB" sz="2200" dirty="0"/>
              <a:t> and </a:t>
            </a:r>
            <a:r>
              <a:rPr lang="en-GB" sz="2200" dirty="0">
                <a:solidFill>
                  <a:srgbClr val="00B0F0"/>
                </a:solidFill>
              </a:rPr>
              <a:t>%</a:t>
            </a:r>
            <a:r>
              <a:rPr lang="en-GB" sz="2200" dirty="0" err="1">
                <a:solidFill>
                  <a:srgbClr val="00B0F0"/>
                </a:solidFill>
              </a:rPr>
              <a:t>lf</a:t>
            </a:r>
            <a:r>
              <a:rPr lang="en-GB" sz="2200" dirty="0">
                <a:solidFill>
                  <a:srgbClr val="00B0F0"/>
                </a:solidFill>
              </a:rPr>
              <a:t> </a:t>
            </a:r>
            <a:r>
              <a:rPr lang="en-GB" sz="2200" dirty="0"/>
              <a:t>format specifier for </a:t>
            </a:r>
            <a:r>
              <a:rPr lang="en-GB" sz="2200" dirty="0">
                <a:solidFill>
                  <a:srgbClr val="00B0F0"/>
                </a:solidFill>
              </a:rPr>
              <a:t>float</a:t>
            </a:r>
            <a:r>
              <a:rPr lang="en-GB" sz="2200" dirty="0"/>
              <a:t> and </a:t>
            </a:r>
            <a:r>
              <a:rPr lang="en-GB" sz="2200" dirty="0">
                <a:solidFill>
                  <a:srgbClr val="00B0F0"/>
                </a:solidFill>
              </a:rPr>
              <a:t>double</a:t>
            </a:r>
            <a:r>
              <a:rPr lang="en-GB" sz="2200" dirty="0"/>
              <a:t>, respectively</a:t>
            </a:r>
          </a:p>
          <a:p>
            <a:pPr marL="622300" indent="-211138"/>
            <a:endParaRPr lang="en-GB" sz="600" dirty="0"/>
          </a:p>
          <a:p>
            <a:pPr marL="411162" indent="0">
              <a:buNone/>
            </a:pPr>
            <a:r>
              <a:rPr lang="en-GB" sz="2400" b="1" dirty="0"/>
              <a:t>Example: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458BA-C2C8-8946-9CF1-54F36F9E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9" y="3754675"/>
            <a:ext cx="3387661" cy="31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7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Output 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41033C2-151D-0B43-BE64-9500E18B3B3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C programming,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is used for C output. The function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displays formatted output on the screen. To use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</a:t>
            </a:r>
            <a:r>
              <a:rPr lang="en-GB" sz="2400" dirty="0"/>
              <a:t>, we need to include </a:t>
            </a:r>
            <a:r>
              <a:rPr lang="en-GB" sz="2400" dirty="0" err="1">
                <a:solidFill>
                  <a:srgbClr val="00B0F0"/>
                </a:solidFill>
              </a:rPr>
              <a:t>stdio.h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r>
              <a:rPr lang="en-GB" sz="2400" dirty="0"/>
              <a:t>header file</a:t>
            </a:r>
          </a:p>
          <a:p>
            <a:pPr marL="0" indent="0">
              <a:buNone/>
            </a:pPr>
            <a:endParaRPr lang="en-GB" sz="600" dirty="0"/>
          </a:p>
          <a:p>
            <a:pPr marL="622300" indent="-211138"/>
            <a:r>
              <a:rPr lang="en-GB" sz="2200" b="1" dirty="0"/>
              <a:t>Integer Output</a:t>
            </a:r>
            <a:r>
              <a:rPr lang="en-GB" sz="2200" dirty="0"/>
              <a:t>:  We use </a:t>
            </a:r>
            <a:r>
              <a:rPr lang="en-GB" sz="2200" dirty="0">
                <a:solidFill>
                  <a:srgbClr val="00B0F0"/>
                </a:solidFill>
              </a:rPr>
              <a:t>%d </a:t>
            </a:r>
            <a:r>
              <a:rPr lang="en-GB" sz="2200" dirty="0"/>
              <a:t>format specifier inside the </a:t>
            </a:r>
            <a:r>
              <a:rPr lang="en-GB" sz="2200" dirty="0" err="1">
                <a:solidFill>
                  <a:srgbClr val="00B0F0"/>
                </a:solidFill>
              </a:rPr>
              <a:t>printf</a:t>
            </a:r>
            <a:r>
              <a:rPr lang="en-GB" sz="2200" dirty="0">
                <a:solidFill>
                  <a:srgbClr val="00B0F0"/>
                </a:solidFill>
              </a:rPr>
              <a:t>() </a:t>
            </a:r>
            <a:r>
              <a:rPr lang="en-GB" sz="2200" dirty="0"/>
              <a:t>function to print </a:t>
            </a:r>
            <a:r>
              <a:rPr lang="en-GB" sz="2200" dirty="0">
                <a:solidFill>
                  <a:srgbClr val="00B0F0"/>
                </a:solidFill>
              </a:rPr>
              <a:t>int</a:t>
            </a:r>
            <a:r>
              <a:rPr lang="en-GB" sz="2200" dirty="0"/>
              <a:t> values</a:t>
            </a:r>
          </a:p>
          <a:p>
            <a:pPr marL="622300" indent="-211138"/>
            <a:endParaRPr lang="en-GB" sz="600" dirty="0"/>
          </a:p>
          <a:p>
            <a:pPr marL="411162" indent="0">
              <a:buNone/>
            </a:pPr>
            <a:r>
              <a:rPr lang="en-GB" sz="2400" b="1" dirty="0"/>
              <a:t>Example: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D30CF-81A9-5E45-81B1-5C56D965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96" y="4162142"/>
            <a:ext cx="3903764" cy="18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9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Output 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41033C2-151D-0B43-BE64-9500E18B3B3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C programming,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is used for C output. The function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displays formatted output on the screen. To use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</a:t>
            </a:r>
            <a:r>
              <a:rPr lang="en-GB" sz="2400" dirty="0"/>
              <a:t>, we need to include </a:t>
            </a:r>
            <a:r>
              <a:rPr lang="en-GB" sz="2400" dirty="0" err="1">
                <a:solidFill>
                  <a:srgbClr val="00B0F0"/>
                </a:solidFill>
              </a:rPr>
              <a:t>stdio.h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r>
              <a:rPr lang="en-GB" sz="2400" dirty="0"/>
              <a:t>header file</a:t>
            </a:r>
          </a:p>
          <a:p>
            <a:pPr marL="0" indent="0">
              <a:buNone/>
            </a:pPr>
            <a:endParaRPr lang="en-GB" sz="600" dirty="0"/>
          </a:p>
          <a:p>
            <a:pPr marL="622300" indent="-211138"/>
            <a:r>
              <a:rPr lang="en-GB" sz="2200" b="1" dirty="0"/>
              <a:t>Float &amp; Double Output</a:t>
            </a:r>
            <a:r>
              <a:rPr lang="en-GB" sz="2200" dirty="0"/>
              <a:t>:  We use </a:t>
            </a:r>
            <a:r>
              <a:rPr lang="en-GB" sz="2200" dirty="0">
                <a:solidFill>
                  <a:srgbClr val="00B0F0"/>
                </a:solidFill>
              </a:rPr>
              <a:t>%f</a:t>
            </a:r>
            <a:r>
              <a:rPr lang="en-GB" sz="2200" dirty="0"/>
              <a:t> and </a:t>
            </a:r>
            <a:r>
              <a:rPr lang="en-GB" sz="2200" dirty="0">
                <a:solidFill>
                  <a:srgbClr val="00B0F0"/>
                </a:solidFill>
              </a:rPr>
              <a:t>%</a:t>
            </a:r>
            <a:r>
              <a:rPr lang="en-GB" sz="2200" dirty="0" err="1">
                <a:solidFill>
                  <a:srgbClr val="00B0F0"/>
                </a:solidFill>
              </a:rPr>
              <a:t>lf</a:t>
            </a:r>
            <a:r>
              <a:rPr lang="en-GB" sz="2200" dirty="0">
                <a:solidFill>
                  <a:srgbClr val="00B0F0"/>
                </a:solidFill>
              </a:rPr>
              <a:t> </a:t>
            </a:r>
            <a:r>
              <a:rPr lang="en-GB" sz="2200" dirty="0"/>
              <a:t>format specifier for </a:t>
            </a:r>
            <a:r>
              <a:rPr lang="en-GB" sz="2200" dirty="0">
                <a:solidFill>
                  <a:srgbClr val="00B0F0"/>
                </a:solidFill>
              </a:rPr>
              <a:t>float</a:t>
            </a:r>
            <a:r>
              <a:rPr lang="en-GB" sz="2200" dirty="0"/>
              <a:t> and </a:t>
            </a:r>
            <a:r>
              <a:rPr lang="en-GB" sz="2200" dirty="0">
                <a:solidFill>
                  <a:srgbClr val="00B0F0"/>
                </a:solidFill>
              </a:rPr>
              <a:t>double</a:t>
            </a:r>
            <a:r>
              <a:rPr lang="en-GB" sz="2200" dirty="0"/>
              <a:t>, respectively</a:t>
            </a:r>
          </a:p>
          <a:p>
            <a:pPr marL="622300" indent="-211138"/>
            <a:endParaRPr lang="en-GB" sz="600" dirty="0"/>
          </a:p>
          <a:p>
            <a:pPr marL="411162" indent="0">
              <a:buNone/>
            </a:pPr>
            <a:r>
              <a:rPr lang="en-GB" sz="2400" b="1" dirty="0"/>
              <a:t>Example: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23D97-C45A-124C-9FF1-30D821D6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0" y="4116096"/>
            <a:ext cx="3998385" cy="24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 Output 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41033C2-151D-0B43-BE64-9500E18B3B3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C programming,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is used for C output. The function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 </a:t>
            </a:r>
            <a:r>
              <a:rPr lang="en-GB" sz="2400" dirty="0"/>
              <a:t>displays formatted output on the screen. To use </a:t>
            </a:r>
            <a:r>
              <a:rPr lang="en-GB" sz="2400" dirty="0" err="1">
                <a:solidFill>
                  <a:srgbClr val="00B0F0"/>
                </a:solidFill>
              </a:rPr>
              <a:t>printf</a:t>
            </a:r>
            <a:r>
              <a:rPr lang="en-GB" sz="2400" dirty="0">
                <a:solidFill>
                  <a:srgbClr val="00B0F0"/>
                </a:solidFill>
              </a:rPr>
              <a:t>()</a:t>
            </a:r>
            <a:r>
              <a:rPr lang="en-GB" sz="2400" dirty="0"/>
              <a:t>, we need to include </a:t>
            </a:r>
            <a:r>
              <a:rPr lang="en-GB" sz="2400" dirty="0" err="1">
                <a:solidFill>
                  <a:srgbClr val="00B0F0"/>
                </a:solidFill>
              </a:rPr>
              <a:t>stdio.h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r>
              <a:rPr lang="en-GB" sz="2400" dirty="0"/>
              <a:t>header file</a:t>
            </a:r>
          </a:p>
          <a:p>
            <a:pPr marL="0" indent="0">
              <a:buNone/>
            </a:pPr>
            <a:endParaRPr lang="en-GB" sz="600" dirty="0"/>
          </a:p>
          <a:p>
            <a:pPr marL="622300" indent="-211138"/>
            <a:r>
              <a:rPr lang="en-GB" sz="2200" b="1" dirty="0"/>
              <a:t>Char Output</a:t>
            </a:r>
            <a:r>
              <a:rPr lang="en-GB" sz="2200" dirty="0"/>
              <a:t>:  To print </a:t>
            </a:r>
            <a:r>
              <a:rPr lang="en-GB" sz="2200" dirty="0">
                <a:solidFill>
                  <a:srgbClr val="00B0F0"/>
                </a:solidFill>
              </a:rPr>
              <a:t>char</a:t>
            </a:r>
            <a:r>
              <a:rPr lang="en-GB" sz="2200" dirty="0"/>
              <a:t> variables, we use </a:t>
            </a:r>
            <a:r>
              <a:rPr lang="en-GB" sz="2200" dirty="0">
                <a:solidFill>
                  <a:srgbClr val="00B0F0"/>
                </a:solidFill>
              </a:rPr>
              <a:t>%c </a:t>
            </a:r>
            <a:r>
              <a:rPr lang="en-GB" sz="2200" dirty="0"/>
              <a:t>format specifier</a:t>
            </a:r>
          </a:p>
          <a:p>
            <a:pPr marL="622300" indent="-211138"/>
            <a:endParaRPr lang="en-GB" sz="600" dirty="0"/>
          </a:p>
          <a:p>
            <a:pPr marL="411162" indent="0">
              <a:buNone/>
            </a:pPr>
            <a:r>
              <a:rPr lang="en-GB" sz="2400" b="1" dirty="0"/>
              <a:t>Example: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D3EF-0996-5746-B2AE-1594C363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62" y="3823852"/>
            <a:ext cx="3597813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Program 1:</a:t>
            </a:r>
            <a:endParaRPr lang="en-US" sz="2200" b="1" dirty="0"/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77647" y="1061701"/>
            <a:ext cx="5601928" cy="43732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Write </a:t>
            </a:r>
            <a:r>
              <a:rPr lang="en-US" sz="2200" dirty="0"/>
              <a:t>and Compile the following C programs: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327A9-BAA0-8041-ADBA-1206E9BE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001148"/>
            <a:ext cx="3077635" cy="201158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11317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2: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77647" y="1061701"/>
            <a:ext cx="5601928" cy="43732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Write </a:t>
            </a:r>
            <a:r>
              <a:rPr lang="en-US" sz="2200" dirty="0"/>
              <a:t>and Compile the following C programs: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016BD-6A30-4D43-8FEF-7882346A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012751"/>
            <a:ext cx="3263937" cy="201158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272439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3: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77647" y="1061701"/>
            <a:ext cx="5601928" cy="43732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Write </a:t>
            </a:r>
            <a:r>
              <a:rPr lang="en-US" sz="2200" dirty="0"/>
              <a:t>and Compile the following C programs: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4389F-AEEC-9B43-B398-D2BC5FD1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012751"/>
            <a:ext cx="3360469" cy="3078415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231354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4: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77647" y="1061701"/>
            <a:ext cx="5601928" cy="43732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Write </a:t>
            </a:r>
            <a:r>
              <a:rPr lang="en-US" sz="2200" dirty="0"/>
              <a:t>and Compile the following C programs: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81522-DCF0-6C49-AFA7-DCA1B22C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005507"/>
            <a:ext cx="3743201" cy="176904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281903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5: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77647" y="1061701"/>
            <a:ext cx="5601928" cy="43732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Write </a:t>
            </a:r>
            <a:r>
              <a:rPr lang="en-US" sz="2200" dirty="0"/>
              <a:t>and Compile the following C programs: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5E82E-A6FD-B647-8602-D0ABFF2B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005507"/>
            <a:ext cx="3654899" cy="2255501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171993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Course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3E69C-C4A2-6948-9101-724F8E5A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1" y="1576775"/>
            <a:ext cx="8093299" cy="48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26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2434900" y="1892993"/>
          <a:ext cx="4336962" cy="330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90380" y="3778742"/>
            <a:ext cx="842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3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US" dirty="0"/>
              <a:t>What is a Computer Program?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A </a:t>
            </a:r>
            <a:r>
              <a:rPr lang="en-GB" sz="2400" dirty="0">
                <a:solidFill>
                  <a:srgbClr val="00B0F0"/>
                </a:solidFill>
              </a:rPr>
              <a:t>computer program </a:t>
            </a:r>
            <a:r>
              <a:rPr lang="en-GB" sz="2400" dirty="0"/>
              <a:t>is a collection of instructions that perform a specific task when executed by a computer</a:t>
            </a:r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A computer program is usually written by a programmer in a programming language</a:t>
            </a: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There are many programming languages, such as C, C++, Pascal, BASIC, FORTRAN, COBOL, LIS, and many others. These are all high-level languages</a:t>
            </a:r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One can also write programs in low-level languages called assembly languages, although this is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3669066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US" dirty="0"/>
              <a:t>Classification of Programming Languages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5205660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Computer language can be categories into three categories:</a:t>
            </a:r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Machine Level Language: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Code is in the form of 0 and 1 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Not portable, difficult to maintain and error prone</a:t>
            </a:r>
          </a:p>
          <a:p>
            <a:pPr marL="457189" lvl="1" indent="0">
              <a:buNone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Assembly Level Language: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Instructions are given in English like word as ADD, SUM, MOV etc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Easy to write and understand but not understand by the machine</a:t>
            </a:r>
          </a:p>
          <a:p>
            <a:pPr marL="457189" lvl="1" indent="0">
              <a:buNone/>
            </a:pPr>
            <a:endParaRPr lang="en-GB" sz="2200" dirty="0"/>
          </a:p>
          <a:p>
            <a:pPr>
              <a:buFont typeface="Wingdings" pitchFamily="2" charset="2"/>
              <a:buChar char="§"/>
            </a:pPr>
            <a:r>
              <a:rPr lang="en-GB" sz="2400" dirty="0">
                <a:solidFill>
                  <a:srgbClr val="00B0F0"/>
                </a:solidFill>
              </a:rPr>
              <a:t>High Level Language:</a:t>
            </a:r>
            <a:endParaRPr lang="en-GB" sz="2200" dirty="0"/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Much easier to write a program than the low level language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C language is a high level language that can be used for almost any programming task</a:t>
            </a:r>
          </a:p>
        </p:txBody>
      </p:sp>
    </p:spTree>
    <p:extLst>
      <p:ext uri="{BB962C8B-B14F-4D97-AF65-F5344CB8AC3E}">
        <p14:creationId xmlns:p14="http://schemas.microsoft.com/office/powerpoint/2010/main" val="2929890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US" dirty="0"/>
              <a:t>Classification of Programming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0F933-0FFD-5A48-8231-4F3BA830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842052"/>
            <a:ext cx="7910733" cy="42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618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US" dirty="0"/>
              <a:t>Classification of Programming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02732-889F-004E-8C66-03FCB7AC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15" y="1510748"/>
            <a:ext cx="6297770" cy="51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14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1" y="228600"/>
            <a:ext cx="8610598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US" dirty="0"/>
              <a:t>Classification of Programming Languages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325701-FACF-1547-A96F-24748EFC0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09868"/>
              </p:ext>
            </p:extLst>
          </p:nvPr>
        </p:nvGraphicFramePr>
        <p:xfrm>
          <a:off x="752492" y="1825625"/>
          <a:ext cx="7639015" cy="4351337"/>
        </p:xfrm>
        <a:graphic>
          <a:graphicData uri="http://schemas.openxmlformats.org/drawingml/2006/table">
            <a:tbl>
              <a:tblPr/>
              <a:tblGrid>
                <a:gridCol w="3815112">
                  <a:extLst>
                    <a:ext uri="{9D8B030D-6E8A-4147-A177-3AD203B41FA5}">
                      <a16:colId xmlns:a16="http://schemas.microsoft.com/office/drawing/2014/main" val="3188086953"/>
                    </a:ext>
                  </a:extLst>
                </a:gridCol>
                <a:gridCol w="3823903">
                  <a:extLst>
                    <a:ext uri="{9D8B030D-6E8A-4147-A177-3AD203B41FA5}">
                      <a16:colId xmlns:a16="http://schemas.microsoft.com/office/drawing/2014/main" val="4176527253"/>
                    </a:ext>
                  </a:extLst>
                </a:gridCol>
              </a:tblGrid>
              <a:tr h="545016">
                <a:tc>
                  <a:txBody>
                    <a:bodyPr/>
                    <a:lstStyle/>
                    <a:p>
                      <a:pPr algn="ctr"/>
                      <a:r>
                        <a:rPr lang="en-GB" sz="1700" b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High-level Language</a:t>
                      </a:r>
                      <a:endParaRPr lang="en-GB" sz="170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Low-level Language</a:t>
                      </a:r>
                      <a:endParaRPr lang="en-GB" sz="170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94518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Easy to learn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Difficult to learn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054586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Near to human languages.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Far from human languages.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44690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Programs are slow in execution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Programs are fast in execution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62948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Programs are easy to modify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Programs are difficult to modify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131224"/>
                  </a:ext>
                </a:extLst>
              </a:tr>
              <a:tr h="536225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Do not provide much facility at hardware level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Provide facility to write programs at hardware level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984783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Knowledge of hardware is not required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Deep knowledge of hardware is required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18750"/>
                  </a:ext>
                </a:extLst>
              </a:tr>
              <a:tr h="545016"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Used to write application programs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Used to write hardware programs</a:t>
                      </a:r>
                      <a:endParaRPr lang="en-GB" sz="1700" dirty="0">
                        <a:effectLst/>
                      </a:endParaRPr>
                    </a:p>
                  </a:txBody>
                  <a:tcPr marL="43953" marR="43953" marT="0" marB="0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1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905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8863</TotalTime>
  <Words>1300</Words>
  <Application>Microsoft Macintosh PowerPoint</Application>
  <PresentationFormat>On-screen Show (4:3)</PresentationFormat>
  <Paragraphs>230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</vt:lpstr>
      <vt:lpstr>AvenirNext-Regular</vt:lpstr>
      <vt:lpstr>Calibri</vt:lpstr>
      <vt:lpstr>Calibri Light</vt:lpstr>
      <vt:lpstr>Helvetica</vt:lpstr>
      <vt:lpstr>Times New Roman</vt:lpstr>
      <vt:lpstr>Wingdings</vt:lpstr>
      <vt:lpstr>Office Theme</vt:lpstr>
      <vt:lpstr>PowerPoint Presentation</vt:lpstr>
      <vt:lpstr>Outline</vt:lpstr>
      <vt:lpstr>Course Contents</vt:lpstr>
      <vt:lpstr>Outline</vt:lpstr>
      <vt:lpstr>What is a Computer Program?</vt:lpstr>
      <vt:lpstr>Classification of Programming Languages</vt:lpstr>
      <vt:lpstr>Classification of Programming Languages</vt:lpstr>
      <vt:lpstr>Classification of Programming Languages</vt:lpstr>
      <vt:lpstr>Classification of Programming Languages</vt:lpstr>
      <vt:lpstr>C Program Structure</vt:lpstr>
      <vt:lpstr>C Program Structure</vt:lpstr>
      <vt:lpstr>C Program Structure</vt:lpstr>
      <vt:lpstr>C Program Structure</vt:lpstr>
      <vt:lpstr>C Program Structure</vt:lpstr>
      <vt:lpstr>C Program Structure</vt:lpstr>
      <vt:lpstr>C Program Structure</vt:lpstr>
      <vt:lpstr>C Program Structure</vt:lpstr>
      <vt:lpstr>C Program Structure</vt:lpstr>
      <vt:lpstr>C Input  </vt:lpstr>
      <vt:lpstr>C Input  </vt:lpstr>
      <vt:lpstr>C Output  </vt:lpstr>
      <vt:lpstr>C Output  </vt:lpstr>
      <vt:lpstr>C Output  </vt:lpstr>
      <vt:lpstr>Practical Exercises</vt:lpstr>
      <vt:lpstr>Practical Exercises</vt:lpstr>
      <vt:lpstr>Practical Exercises</vt:lpstr>
      <vt:lpstr>Practical Exercises</vt:lpstr>
      <vt:lpstr>Practical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Ayman Aljarbouh</cp:lastModifiedBy>
  <cp:revision>784</cp:revision>
  <cp:lastPrinted>2020-03-01T14:38:21Z</cp:lastPrinted>
  <dcterms:created xsi:type="dcterms:W3CDTF">2020-01-26T08:40:28Z</dcterms:created>
  <dcterms:modified xsi:type="dcterms:W3CDTF">2021-01-24T16:08:11Z</dcterms:modified>
</cp:coreProperties>
</file>